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0"/>
  </p:notesMasterIdLst>
  <p:sldIdLst>
    <p:sldId id="256" r:id="rId2"/>
    <p:sldId id="276" r:id="rId3"/>
    <p:sldId id="274" r:id="rId4"/>
    <p:sldId id="259" r:id="rId5"/>
    <p:sldId id="279" r:id="rId6"/>
    <p:sldId id="282" r:id="rId7"/>
    <p:sldId id="280" r:id="rId8"/>
    <p:sldId id="268" r:id="rId9"/>
    <p:sldId id="270" r:id="rId10"/>
    <p:sldId id="278" r:id="rId11"/>
    <p:sldId id="281" r:id="rId12"/>
    <p:sldId id="266" r:id="rId13"/>
    <p:sldId id="264" r:id="rId14"/>
    <p:sldId id="272" r:id="rId15"/>
    <p:sldId id="269" r:id="rId16"/>
    <p:sldId id="271" r:id="rId17"/>
    <p:sldId id="273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43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83794" autoAdjust="0"/>
  </p:normalViewPr>
  <p:slideViewPr>
    <p:cSldViewPr snapToGrid="0">
      <p:cViewPr varScale="1">
        <p:scale>
          <a:sx n="68" d="100"/>
          <a:sy n="68" d="100"/>
        </p:scale>
        <p:origin x="10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3T08:58:21.8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0 174,'644'0,"-618"-2,0-1,0-2,0 0,-1-2,45-17,50-13,-28 22,1 4,0 4,109 5,-172 3,1-1,0-2,-1-1,1-2,-1 0,40-14,-12 2,-33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3T08:58:21.8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0 174,'644'0,"-618"-2,0-1,0-2,0 0,-1-2,45-17,50-13,-28 22,1 4,0 4,109 5,-172 3,1-1,0-2,-1-1,1-2,-1 0,40-14,-12 2,-33 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08AC1-7B7F-4E16-A0C2-01FE0650677C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1745E-6328-46AD-B934-75A9C00C5DB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8439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8204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748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66931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39674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9322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3862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3559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Linting is the process of running a program that will </a:t>
            </a:r>
            <a:r>
              <a:rPr lang="en-US" dirty="0" err="1"/>
              <a:t>analyse</a:t>
            </a:r>
            <a:r>
              <a:rPr lang="en-US" dirty="0"/>
              <a:t> code for potential errors.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50424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02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73338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1595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Harding"/>
              </a:rPr>
              <a:t>Jupyter’s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 newest variant is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arding"/>
              </a:rPr>
              <a:t>JupyterLab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, which launched as a beta in January 2018 and is available (like the Jupyter notebook) either as a stand-alone package or as part of the free Anaconda scientific-computing environment.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7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Harding"/>
              </a:rPr>
              <a:t>Jupyter’s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 newest variant is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arding"/>
              </a:rPr>
              <a:t>JupyterLab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, which launched as a beta in January 2018 and is available (like the Jupyter notebook) either as a stand-alone package or as part of the free Anaconda scientific-computing environment.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7407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4831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876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1745E-6328-46AD-B934-75A9C00C5DBD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126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4276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3533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443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4168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799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35091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5348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0576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537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5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986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E172E-F28B-4B8F-BD5E-FCDA4322475D}" type="datetimeFigureOut">
              <a:rPr lang="en-NZ" smtClean="0"/>
              <a:t>25/11/2020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B11EB-059C-4B83-A2BD-F53491A9BC5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92548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customXml" Target="../ink/ink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customXml" Target="../ink/ink2.xml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https://education.github.com/" TargetMode="External"/><Relationship Id="rId4" Type="http://schemas.openxmlformats.org/officeDocument/2006/relationships/hyperlink" Target="https://jupyter.org/tr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12" Type="http://schemas.openxmlformats.org/officeDocument/2006/relationships/hyperlink" Target="https://users.fmrib.ox.ac.uk/~paulmc/fsleyes/userdoc/latest/fsleyes_notebook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ture.com/articles/d41586-018-07196-1" TargetMode="External"/><Relationship Id="rId11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4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upyter.org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3.jpeg"/><Relationship Id="rId15" Type="http://schemas.openxmlformats.org/officeDocument/2006/relationships/image" Target="../media/image19.jpeg"/><Relationship Id="rId10" Type="http://schemas.microsoft.com/office/2007/relationships/hdphoto" Target="../media/hdphoto3.wdp"/><Relationship Id="rId4" Type="http://schemas.openxmlformats.org/officeDocument/2006/relationships/hyperlink" Target="http://www.dioi.org/galileo/scans.pdf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jupyter.org/try" TargetMode="External"/><Relationship Id="rId3" Type="http://schemas.openxmlformats.org/officeDocument/2006/relationships/image" Target="../media/image20.jp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hyperlink" Target="https://jupyter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www.anaconda.com/" TargetMode="External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overed, old, food, cake&#10;&#10;Description automatically generated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9" r="9090" b="6005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E9B8F-3790-460B-B08C-F180CED7C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entury Gothic" panose="020B0502020202020204" pitchFamily="34" charset="0"/>
              </a:rPr>
              <a:t>Data Analysis with</a:t>
            </a:r>
            <a:br>
              <a:rPr lang="en-US" sz="4800" dirty="0">
                <a:latin typeface="Century Gothic" panose="020B0502020202020204" pitchFamily="34" charset="0"/>
              </a:rPr>
            </a:br>
            <a:r>
              <a:rPr lang="en-US" sz="4800" b="1" dirty="0">
                <a:latin typeface="Century Gothic" panose="020B0502020202020204" pitchFamily="34" charset="0"/>
              </a:rPr>
              <a:t>Jupyter Notebooks</a:t>
            </a:r>
            <a:endParaRPr lang="en-NZ" sz="4800" b="1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79C6B-1F35-47DF-B7AC-D839D05F8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300" dirty="0">
                <a:latin typeface="Century Gothic" panose="020B0502020202020204" pitchFamily="34" charset="0"/>
              </a:rPr>
              <a:t>Konstantina Vasileva</a:t>
            </a:r>
          </a:p>
          <a:p>
            <a:pPr algn="l"/>
            <a:r>
              <a:rPr lang="en-US" sz="1300" dirty="0">
                <a:latin typeface="Century Gothic" panose="020B0502020202020204" pitchFamily="34" charset="0"/>
              </a:rPr>
              <a:t>University of Wellington</a:t>
            </a:r>
          </a:p>
          <a:p>
            <a:pPr algn="l"/>
            <a:endParaRPr lang="en-US" sz="1300" dirty="0">
              <a:latin typeface="Century Gothic" panose="020B0502020202020204" pitchFamily="34" charset="0"/>
            </a:endParaRPr>
          </a:p>
          <a:p>
            <a:pPr algn="l"/>
            <a:r>
              <a:rPr lang="en-US" sz="1300" dirty="0">
                <a:latin typeface="Century Gothic" panose="020B0502020202020204" pitchFamily="34" charset="0"/>
              </a:rPr>
              <a:t>        @konstantinnna | </a:t>
            </a:r>
            <a:r>
              <a:rPr lang="en-US" sz="1300" dirty="0" err="1">
                <a:latin typeface="Century Gothic" panose="020B0502020202020204" pitchFamily="34" charset="0"/>
              </a:rPr>
              <a:t>ResBaz</a:t>
            </a:r>
            <a:r>
              <a:rPr lang="en-US" sz="1300" dirty="0">
                <a:latin typeface="Century Gothic" panose="020B0502020202020204" pitchFamily="34" charset="0"/>
              </a:rPr>
              <a:t> Auckland 2020</a:t>
            </a:r>
          </a:p>
          <a:p>
            <a:pPr algn="l"/>
            <a:endParaRPr lang="en-NZ" sz="13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B5C5E-344A-4E26-A615-AE8FB164AB61}"/>
              </a:ext>
            </a:extLst>
          </p:cNvPr>
          <p:cNvSpPr/>
          <p:nvPr/>
        </p:nvSpPr>
        <p:spPr>
          <a:xfrm>
            <a:off x="250723" y="575937"/>
            <a:ext cx="1146277" cy="28507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5FEFAF-C406-4C6D-AAAE-CAF7126D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0" y="5679992"/>
            <a:ext cx="483254" cy="48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812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1" b="2366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3884096" y="2099499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B8850F-B619-498F-AA7C-FC6E04C8112C}"/>
              </a:ext>
            </a:extLst>
          </p:cNvPr>
          <p:cNvSpPr txBox="1">
            <a:spLocks/>
          </p:cNvSpPr>
          <p:nvPr/>
        </p:nvSpPr>
        <p:spPr>
          <a:xfrm>
            <a:off x="577991" y="716132"/>
            <a:ext cx="11036005" cy="10449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Century Gothic" panose="020B0502020202020204" pitchFamily="34" charset="0"/>
              </a:rPr>
              <a:t>Building </a:t>
            </a:r>
          </a:p>
          <a:p>
            <a:pPr algn="l"/>
            <a:r>
              <a:rPr lang="en-US" sz="4800" dirty="0">
                <a:latin typeface="Century Gothic" panose="020B0502020202020204" pitchFamily="34" charset="0"/>
              </a:rPr>
              <a:t>a </a:t>
            </a:r>
            <a:r>
              <a:rPr lang="en-US" sz="4800" b="1" dirty="0">
                <a:latin typeface="Century Gothic" panose="020B0502020202020204" pitchFamily="34" charset="0"/>
              </a:rPr>
              <a:t>story</a:t>
            </a:r>
            <a:endParaRPr lang="en-NZ" sz="4800" b="1" dirty="0">
              <a:latin typeface="Arial Nova" panose="020B05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37B9E5-863C-43B3-AD28-E244AE5F11B5}"/>
              </a:ext>
            </a:extLst>
          </p:cNvPr>
          <p:cNvSpPr txBox="1">
            <a:spLocks/>
          </p:cNvSpPr>
          <p:nvPr/>
        </p:nvSpPr>
        <p:spPr>
          <a:xfrm>
            <a:off x="573929" y="3109107"/>
            <a:ext cx="7769479" cy="2400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70000"/>
              </a:lnSpc>
            </a:pPr>
            <a:r>
              <a:rPr lang="en-NZ" sz="2800" b="1" i="1" dirty="0">
                <a:latin typeface="Century Gothic" panose="020B0502020202020204" pitchFamily="34" charset="0"/>
              </a:rPr>
              <a:t>Ask </a:t>
            </a:r>
            <a:r>
              <a:rPr lang="en-NZ" sz="2800" i="1" dirty="0">
                <a:latin typeface="Century Gothic" panose="020B0502020202020204" pitchFamily="34" charset="0"/>
              </a:rPr>
              <a:t>a good question</a:t>
            </a:r>
            <a:endParaRPr lang="en-NZ" sz="2800" b="1" i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b="1" i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NZ" sz="2800" b="1" i="1" dirty="0">
                <a:latin typeface="Century Gothic" panose="020B0502020202020204" pitchFamily="34" charset="0"/>
              </a:rPr>
              <a:t>Explore </a:t>
            </a:r>
            <a:r>
              <a:rPr lang="en-NZ" sz="2800" i="1" dirty="0">
                <a:latin typeface="Century Gothic" panose="020B0502020202020204" pitchFamily="34" charset="0"/>
              </a:rPr>
              <a:t>the data</a:t>
            </a:r>
            <a:endParaRPr lang="en-NZ" sz="2800" b="1" i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b="1" i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NZ" sz="2800" i="1" dirty="0">
                <a:latin typeface="Century Gothic" panose="020B0502020202020204" pitchFamily="34" charset="0"/>
              </a:rPr>
              <a:t>Make it </a:t>
            </a:r>
            <a:r>
              <a:rPr lang="en-NZ" sz="2800" b="1" i="1" dirty="0">
                <a:latin typeface="Century Gothic" panose="020B0502020202020204" pitchFamily="34" charset="0"/>
              </a:rPr>
              <a:t>relatable</a:t>
            </a:r>
            <a:endParaRPr lang="en-NZ" sz="2800" i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b="1" i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NZ" sz="2800" b="1" i="1" dirty="0">
                <a:latin typeface="Century Gothic" panose="020B0502020202020204" pitchFamily="34" charset="0"/>
              </a:rPr>
              <a:t>Highlight </a:t>
            </a:r>
            <a:r>
              <a:rPr lang="en-NZ" sz="2800" i="1" dirty="0">
                <a:latin typeface="Century Gothic" panose="020B0502020202020204" pitchFamily="34" charset="0"/>
              </a:rPr>
              <a:t>what’s relevant</a:t>
            </a:r>
          </a:p>
          <a:p>
            <a:pPr algn="l">
              <a:lnSpc>
                <a:spcPct val="70000"/>
              </a:lnSpc>
            </a:pPr>
            <a:endParaRPr lang="en-NZ" sz="2800" b="1" i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NZ" sz="2800" b="1" i="1" dirty="0">
                <a:latin typeface="Century Gothic" panose="020B0502020202020204" pitchFamily="34" charset="0"/>
              </a:rPr>
              <a:t>Show </a:t>
            </a:r>
            <a:r>
              <a:rPr lang="en-NZ" sz="2800" i="1" dirty="0">
                <a:latin typeface="Century Gothic" panose="020B0502020202020204" pitchFamily="34" charset="0"/>
              </a:rPr>
              <a:t>don’t tell!</a:t>
            </a:r>
          </a:p>
        </p:txBody>
      </p:sp>
    </p:spTree>
    <p:extLst>
      <p:ext uri="{BB962C8B-B14F-4D97-AF65-F5344CB8AC3E}">
        <p14:creationId xmlns:p14="http://schemas.microsoft.com/office/powerpoint/2010/main" val="2262136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r="32"/>
          <a:stretch/>
        </p:blipFill>
        <p:spPr>
          <a:xfrm>
            <a:off x="3552063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3884096" y="2099499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B8850F-B619-498F-AA7C-FC6E04C8112C}"/>
              </a:ext>
            </a:extLst>
          </p:cNvPr>
          <p:cNvSpPr txBox="1">
            <a:spLocks/>
          </p:cNvSpPr>
          <p:nvPr/>
        </p:nvSpPr>
        <p:spPr>
          <a:xfrm>
            <a:off x="577991" y="716132"/>
            <a:ext cx="11036005" cy="1044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Century Gothic" panose="020B0502020202020204" pitchFamily="34" charset="0"/>
              </a:rPr>
              <a:t>How do I …</a:t>
            </a:r>
            <a:endParaRPr lang="en-NZ" sz="4800" b="1" dirty="0">
              <a:latin typeface="Arial Nova" panose="020B0504020202020204" pitchFamily="34" charset="0"/>
            </a:endParaRP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B7B862F-BA57-4EB7-AC7E-909A36373B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50" r="66717"/>
          <a:stretch/>
        </p:blipFill>
        <p:spPr>
          <a:xfrm>
            <a:off x="10935121" y="320335"/>
            <a:ext cx="775850" cy="7697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9E55EC-134A-4E39-9ADA-CE8D16D4C965}"/>
                  </a:ext>
                </a:extLst>
              </p14:cNvPr>
              <p14:cNvContentPartPr/>
              <p14:nvPr/>
            </p14:nvContentPartPr>
            <p14:xfrm>
              <a:off x="3268606" y="3689446"/>
              <a:ext cx="640800" cy="6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9E55EC-134A-4E39-9ADA-CE8D16D4C9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4606" y="3581806"/>
                <a:ext cx="74844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416579B-6995-42AB-B1F6-66482BE85C20}"/>
              </a:ext>
            </a:extLst>
          </p:cNvPr>
          <p:cNvGrpSpPr/>
          <p:nvPr/>
        </p:nvGrpSpPr>
        <p:grpSpPr>
          <a:xfrm>
            <a:off x="626644" y="1632013"/>
            <a:ext cx="10813729" cy="5186208"/>
            <a:chOff x="800822" y="1858800"/>
            <a:chExt cx="9757965" cy="48188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B4E2408-0A4D-495F-87DD-C51946E1A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0822" y="1858800"/>
              <a:ext cx="9757965" cy="481885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9D34EC-B829-47DA-A937-3A21AEED66B4}"/>
                </a:ext>
              </a:extLst>
            </p:cNvPr>
            <p:cNvSpPr/>
            <p:nvPr/>
          </p:nvSpPr>
          <p:spPr>
            <a:xfrm>
              <a:off x="3254891" y="3752096"/>
              <a:ext cx="855146" cy="90439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53B308-AC56-4BAB-8A0A-AC1D2D3C8B67}"/>
                </a:ext>
              </a:extLst>
            </p:cNvPr>
            <p:cNvSpPr/>
            <p:nvPr/>
          </p:nvSpPr>
          <p:spPr>
            <a:xfrm>
              <a:off x="1826420" y="2263129"/>
              <a:ext cx="522611" cy="171435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AD7FBB-40F4-4ACA-B432-05482B208D41}"/>
                </a:ext>
              </a:extLst>
            </p:cNvPr>
            <p:cNvSpPr/>
            <p:nvPr/>
          </p:nvSpPr>
          <p:spPr>
            <a:xfrm>
              <a:off x="1970685" y="3108015"/>
              <a:ext cx="781997" cy="176156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4081560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r="32"/>
          <a:stretch/>
        </p:blipFill>
        <p:spPr>
          <a:xfrm>
            <a:off x="3552063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3884096" y="2099499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B8850F-B619-498F-AA7C-FC6E04C8112C}"/>
              </a:ext>
            </a:extLst>
          </p:cNvPr>
          <p:cNvSpPr txBox="1">
            <a:spLocks/>
          </p:cNvSpPr>
          <p:nvPr/>
        </p:nvSpPr>
        <p:spPr>
          <a:xfrm>
            <a:off x="577991" y="716132"/>
            <a:ext cx="11036005" cy="1044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Century Gothic" panose="020B0502020202020204" pitchFamily="34" charset="0"/>
              </a:rPr>
              <a:t>How do I …</a:t>
            </a:r>
            <a:endParaRPr lang="en-NZ" sz="4800" b="1" dirty="0">
              <a:latin typeface="Arial Nova" panose="020B0504020202020204" pitchFamily="34" charset="0"/>
            </a:endParaRP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B7B862F-BA57-4EB7-AC7E-909A36373B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50" r="66717"/>
          <a:stretch/>
        </p:blipFill>
        <p:spPr>
          <a:xfrm>
            <a:off x="10935121" y="320335"/>
            <a:ext cx="775850" cy="7697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9E55EC-134A-4E39-9ADA-CE8D16D4C965}"/>
                  </a:ext>
                </a:extLst>
              </p14:cNvPr>
              <p14:cNvContentPartPr/>
              <p14:nvPr/>
            </p14:nvContentPartPr>
            <p14:xfrm>
              <a:off x="3268606" y="3689446"/>
              <a:ext cx="640800" cy="6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9E55EC-134A-4E39-9ADA-CE8D16D4C9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4606" y="3581806"/>
                <a:ext cx="748440" cy="2782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6265E62-0657-4B77-B60D-925D542A34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447" b="37271"/>
          <a:stretch/>
        </p:blipFill>
        <p:spPr>
          <a:xfrm>
            <a:off x="703416" y="1761104"/>
            <a:ext cx="10785154" cy="50968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A3CEC3-CA07-4EF6-8B0D-ACE45C97F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3378" y="2481264"/>
            <a:ext cx="959252" cy="15673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934A76-98DB-47C8-8711-40640EAB99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370" t="-1663"/>
          <a:stretch/>
        </p:blipFill>
        <p:spPr>
          <a:xfrm>
            <a:off x="9377990" y="3010270"/>
            <a:ext cx="732408" cy="23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66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E9B8F-3790-460B-B08C-F180CED7C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631" y="401026"/>
            <a:ext cx="8668512" cy="1175848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latin typeface="Century Gothic" panose="020B0502020202020204" pitchFamily="34" charset="0"/>
              </a:rPr>
              <a:t>Resources</a:t>
            </a:r>
            <a:endParaRPr lang="en-NZ" sz="4800" b="1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3884096" y="2099499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0881D-CB5A-472F-B035-25927240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2783486"/>
            <a:ext cx="12192000" cy="412365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77C28E2-B5DD-498C-9E53-BFAC2C16EF41}"/>
              </a:ext>
            </a:extLst>
          </p:cNvPr>
          <p:cNvSpPr txBox="1">
            <a:spLocks/>
          </p:cNvSpPr>
          <p:nvPr/>
        </p:nvSpPr>
        <p:spPr>
          <a:xfrm>
            <a:off x="0" y="2208077"/>
            <a:ext cx="12192000" cy="59641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b="1" dirty="0">
                <a:solidFill>
                  <a:schemeClr val="bg1"/>
                </a:solidFill>
                <a:highlight>
                  <a:srgbClr val="FFFF00"/>
                </a:highlight>
                <a:latin typeface="Arial Nova" panose="020B0504020202020204" pitchFamily="34" charset="0"/>
                <a:hlinkClick r:id="rId4"/>
              </a:rPr>
              <a:t>         </a:t>
            </a:r>
            <a:r>
              <a:rPr lang="en-NZ" sz="2400" b="1" dirty="0">
                <a:solidFill>
                  <a:schemeClr val="bg1"/>
                </a:solidFill>
                <a:highlight>
                  <a:srgbClr val="FFFF00"/>
                </a:highlight>
                <a:latin typeface="Arial Nova" panose="020B0504020202020204" pitchFamily="34" charset="0"/>
                <a:hlinkClick r:id="rId5"/>
              </a:rPr>
              <a:t>https://education.github.com</a:t>
            </a:r>
            <a:endParaRPr lang="en-NZ" sz="2400" b="1" dirty="0">
              <a:solidFill>
                <a:schemeClr val="bg1"/>
              </a:solidFill>
              <a:highlight>
                <a:srgbClr val="FFFF00"/>
              </a:highlight>
              <a:latin typeface="Arial Nova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CFD555-CC3F-4464-A929-EE5266687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717" y="4325065"/>
            <a:ext cx="2737263" cy="2306341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0B646CF-1F51-424F-A6C8-3AABE7FE6F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50" r="66717"/>
          <a:stretch/>
        </p:blipFill>
        <p:spPr>
          <a:xfrm>
            <a:off x="10935121" y="320335"/>
            <a:ext cx="775850" cy="7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82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B8850F-B619-498F-AA7C-FC6E04C8112C}"/>
              </a:ext>
            </a:extLst>
          </p:cNvPr>
          <p:cNvSpPr txBox="1">
            <a:spLocks/>
          </p:cNvSpPr>
          <p:nvPr/>
        </p:nvSpPr>
        <p:spPr>
          <a:xfrm>
            <a:off x="1389754" y="2670840"/>
            <a:ext cx="11036005" cy="1044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latin typeface="Century Gothic" panose="020B0502020202020204" pitchFamily="34" charset="0"/>
              </a:rPr>
              <a:t>Q&amp;A</a:t>
            </a:r>
            <a:endParaRPr lang="en-NZ" sz="4800" b="1" dirty="0">
              <a:latin typeface="Arial Nova" panose="020B05040202020202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FB1F6DA-7277-4C64-BD41-91058CC97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50" r="66717"/>
          <a:stretch/>
        </p:blipFill>
        <p:spPr>
          <a:xfrm>
            <a:off x="10935121" y="320335"/>
            <a:ext cx="775850" cy="7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40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142" r="29130" b="-1489"/>
          <a:stretch/>
        </p:blipFill>
        <p:spPr>
          <a:xfrm>
            <a:off x="5587006" y="1349256"/>
            <a:ext cx="5850581" cy="47270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37B9E5-863C-43B3-AD28-E244AE5F11B5}"/>
              </a:ext>
            </a:extLst>
          </p:cNvPr>
          <p:cNvSpPr txBox="1">
            <a:spLocks/>
          </p:cNvSpPr>
          <p:nvPr/>
        </p:nvSpPr>
        <p:spPr>
          <a:xfrm>
            <a:off x="1185117" y="1185482"/>
            <a:ext cx="5173322" cy="36075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NZ" sz="2800" b="1" dirty="0">
                <a:latin typeface="Century Gothic" panose="020B0502020202020204" pitchFamily="34" charset="0"/>
              </a:rPr>
              <a:t>If you suck,</a:t>
            </a:r>
          </a:p>
          <a:p>
            <a:pPr algn="l">
              <a:lnSpc>
                <a:spcPct val="70000"/>
              </a:lnSpc>
            </a:pPr>
            <a:r>
              <a:rPr lang="en-NZ" sz="2800" b="1" dirty="0">
                <a:latin typeface="Century Gothic" panose="020B0502020202020204" pitchFamily="34" charset="0"/>
              </a:rPr>
              <a:t>Try again.</a:t>
            </a: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NZ" sz="2800" b="1" dirty="0">
                <a:latin typeface="Century Gothic" panose="020B0502020202020204" pitchFamily="34" charset="0"/>
              </a:rPr>
              <a:t>We all start as…</a:t>
            </a:r>
          </a:p>
          <a:p>
            <a:pPr marL="514350" indent="-514350" algn="l">
              <a:lnSpc>
                <a:spcPct val="70000"/>
              </a:lnSpc>
              <a:buFont typeface="Wingdings" panose="05000000000000000000" pitchFamily="2" charset="2"/>
              <a:buChar char="ü"/>
            </a:pPr>
            <a:endParaRPr lang="en-NZ" sz="28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430A880-08CB-4F5B-BA26-D78C96FFB7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50" r="66717"/>
          <a:stretch/>
        </p:blipFill>
        <p:spPr>
          <a:xfrm>
            <a:off x="10935121" y="352608"/>
            <a:ext cx="775850" cy="7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6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E9B8F-3790-460B-B08C-F180CED7C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entury Gothic" panose="020B0502020202020204" pitchFamily="34" charset="0"/>
              </a:rPr>
              <a:t>Thank</a:t>
            </a:r>
            <a:r>
              <a:rPr lang="en-US" sz="4800" b="1" dirty="0">
                <a:latin typeface="Century Gothic" panose="020B0502020202020204" pitchFamily="34" charset="0"/>
              </a:rPr>
              <a:t> you!</a:t>
            </a:r>
            <a:endParaRPr lang="en-NZ" sz="4800" b="1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79C6B-1F35-47DF-B7AC-D839D05F8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300" dirty="0">
                <a:latin typeface="Century Gothic" panose="020B0502020202020204" pitchFamily="34" charset="0"/>
              </a:rPr>
              <a:t>Konstantina Vasileva</a:t>
            </a:r>
          </a:p>
          <a:p>
            <a:pPr algn="l"/>
            <a:r>
              <a:rPr lang="en-US" sz="1300" dirty="0">
                <a:latin typeface="Century Gothic" panose="020B0502020202020204" pitchFamily="34" charset="0"/>
              </a:rPr>
              <a:t>University of Wellington</a:t>
            </a:r>
          </a:p>
          <a:p>
            <a:pPr algn="l"/>
            <a:r>
              <a:rPr lang="en-US" sz="1300" dirty="0">
                <a:latin typeface="Century Gothic" panose="020B0502020202020204" pitchFamily="34" charset="0"/>
              </a:rPr>
              <a:t>        @konstantinnna | </a:t>
            </a:r>
            <a:r>
              <a:rPr lang="en-US" sz="1300" dirty="0" err="1">
                <a:latin typeface="Century Gothic" panose="020B0502020202020204" pitchFamily="34" charset="0"/>
              </a:rPr>
              <a:t>ResBaz</a:t>
            </a:r>
            <a:r>
              <a:rPr lang="en-US" sz="1300" dirty="0">
                <a:latin typeface="Century Gothic" panose="020B0502020202020204" pitchFamily="34" charset="0"/>
              </a:rPr>
              <a:t> Auckland 2020</a:t>
            </a:r>
          </a:p>
          <a:p>
            <a:pPr algn="l"/>
            <a:endParaRPr lang="en-NZ" sz="13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B5C5E-344A-4E26-A615-AE8FB164AB61}"/>
              </a:ext>
            </a:extLst>
          </p:cNvPr>
          <p:cNvSpPr/>
          <p:nvPr/>
        </p:nvSpPr>
        <p:spPr>
          <a:xfrm>
            <a:off x="250723" y="575937"/>
            <a:ext cx="1146277" cy="28507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5FEFAF-C406-4C6D-AAAE-CAF7126D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77" y="5350621"/>
            <a:ext cx="483254" cy="48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upiter Is a Jerk">
            <a:extLst>
              <a:ext uri="{FF2B5EF4-FFF2-40B4-BE49-F238E27FC236}">
                <a16:creationId xmlns:a16="http://schemas.microsoft.com/office/drawing/2014/main" id="{2B409DC7-379F-4974-B948-E3ACC1CB8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-935" r="19164"/>
          <a:stretch/>
        </p:blipFill>
        <p:spPr bwMode="auto">
          <a:xfrm>
            <a:off x="6770180" y="1600200"/>
            <a:ext cx="5138057" cy="448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9CA1909-F415-4212-B6DE-78B823BADD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50" r="66717"/>
          <a:stretch/>
        </p:blipFill>
        <p:spPr>
          <a:xfrm>
            <a:off x="10935121" y="352608"/>
            <a:ext cx="775850" cy="7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66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E9B8F-3790-460B-B08C-F180CED7C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3446438"/>
            <a:ext cx="9462853" cy="826139"/>
          </a:xfrm>
        </p:spPr>
        <p:txBody>
          <a:bodyPr anchor="b">
            <a:noAutofit/>
          </a:bodyPr>
          <a:lstStyle/>
          <a:p>
            <a:pPr algn="l"/>
            <a:r>
              <a:rPr lang="en-US" sz="4800" b="1" dirty="0">
                <a:latin typeface="Century Gothic" panose="020B0502020202020204" pitchFamily="34" charset="0"/>
              </a:rPr>
              <a:t>Appendix | </a:t>
            </a:r>
            <a:r>
              <a:rPr lang="en-US" sz="4800" dirty="0">
                <a:latin typeface="Century Gothic" panose="020B0502020202020204" pitchFamily="34" charset="0"/>
              </a:rPr>
              <a:t>Terms &amp; Tools</a:t>
            </a:r>
            <a:endParaRPr lang="en-NZ" sz="4800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B5C5E-344A-4E26-A615-AE8FB164AB61}"/>
              </a:ext>
            </a:extLst>
          </p:cNvPr>
          <p:cNvSpPr/>
          <p:nvPr/>
        </p:nvSpPr>
        <p:spPr>
          <a:xfrm>
            <a:off x="250723" y="575937"/>
            <a:ext cx="1146277" cy="28507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b="1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B3C4F0B-ABCC-4EFF-8D7C-0633E175F8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50" r="66717"/>
          <a:stretch/>
        </p:blipFill>
        <p:spPr>
          <a:xfrm>
            <a:off x="10935121" y="320335"/>
            <a:ext cx="775850" cy="7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45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B8850F-B619-498F-AA7C-FC6E04C8112C}"/>
              </a:ext>
            </a:extLst>
          </p:cNvPr>
          <p:cNvSpPr txBox="1">
            <a:spLocks/>
          </p:cNvSpPr>
          <p:nvPr/>
        </p:nvSpPr>
        <p:spPr>
          <a:xfrm>
            <a:off x="577997" y="1562413"/>
            <a:ext cx="11036005" cy="10449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latin typeface="Century Gothic" panose="020B0502020202020204" pitchFamily="34" charset="0"/>
              </a:rPr>
              <a:t>pip | </a:t>
            </a:r>
            <a:r>
              <a:rPr lang="en-US" sz="4800" dirty="0">
                <a:latin typeface="Century Gothic" panose="020B0502020202020204" pitchFamily="34" charset="0"/>
              </a:rPr>
              <a:t>S</a:t>
            </a:r>
            <a:r>
              <a:rPr lang="en-US" dirty="0"/>
              <a:t>tandard package-management system used to install and manage software packages written in Python</a:t>
            </a:r>
          </a:p>
          <a:p>
            <a:pPr algn="l"/>
            <a:endParaRPr lang="en-US" sz="4800" b="1" dirty="0">
              <a:latin typeface="Arial Nova" panose="020B0504020202020204" pitchFamily="34" charset="0"/>
            </a:endParaRPr>
          </a:p>
          <a:p>
            <a:pPr algn="l"/>
            <a:r>
              <a:rPr lang="en-US" b="1" dirty="0"/>
              <a:t>Markdown</a:t>
            </a:r>
            <a:r>
              <a:rPr lang="en-US" dirty="0"/>
              <a:t> | Lightweight markup language with plain-text-formatting syntax, created in 2004 by John Gruber and Aaron Swartz. </a:t>
            </a:r>
            <a:r>
              <a:rPr lang="en-US" b="1" dirty="0"/>
              <a:t>Markdown</a:t>
            </a:r>
            <a:r>
              <a:rPr lang="en-US" dirty="0"/>
              <a:t> is often used for formatting readme files, for writing messages in online discussion forums, and to create rich text using a plain text editor.</a:t>
            </a:r>
            <a:endParaRPr lang="en-NZ" sz="4800" b="1" dirty="0">
              <a:latin typeface="Arial Nova" panose="020B0504020202020204" pitchFamily="34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FB1F6DA-7277-4C64-BD41-91058CC97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50" r="66717"/>
          <a:stretch/>
        </p:blipFill>
        <p:spPr>
          <a:xfrm>
            <a:off x="10935121" y="320335"/>
            <a:ext cx="775850" cy="76975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504D17E-556D-4BE7-84C5-7ED10DAD1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19" y="655245"/>
            <a:ext cx="9462853" cy="826139"/>
          </a:xfrm>
        </p:spPr>
        <p:txBody>
          <a:bodyPr anchor="b">
            <a:noAutofit/>
          </a:bodyPr>
          <a:lstStyle/>
          <a:p>
            <a:pPr algn="l"/>
            <a:r>
              <a:rPr lang="en-US" sz="4800" b="1" dirty="0">
                <a:latin typeface="Century Gothic" panose="020B0502020202020204" pitchFamily="34" charset="0"/>
              </a:rPr>
              <a:t>Some useful terms</a:t>
            </a:r>
            <a:endParaRPr lang="en-NZ" sz="4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948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45" t="7017" r="2245" b="40323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87AD100-93B6-460C-8AC0-CB17692A0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423" y="596381"/>
            <a:ext cx="10146562" cy="1570037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entury Gothic" panose="020B0502020202020204" pitchFamily="34" charset="0"/>
              </a:rPr>
              <a:t>What are                notebooks</a:t>
            </a:r>
            <a:r>
              <a:rPr lang="en-US" sz="4800" b="1" dirty="0">
                <a:latin typeface="Century Gothic" panose="020B0502020202020204" pitchFamily="34" charset="0"/>
              </a:rPr>
              <a:t>?</a:t>
            </a:r>
            <a:endParaRPr lang="en-NZ" sz="4800" b="1" dirty="0">
              <a:latin typeface="Century Gothic" panose="020B0502020202020204" pitchFamily="34" charset="0"/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B82F2156-FBB6-4E46-B20D-C87DC9B03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65" y="567809"/>
            <a:ext cx="2225613" cy="25798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46C6816-8879-4ED8-8C98-0D3AC62AF178}"/>
              </a:ext>
            </a:extLst>
          </p:cNvPr>
          <p:cNvSpPr txBox="1">
            <a:spLocks/>
          </p:cNvSpPr>
          <p:nvPr/>
        </p:nvSpPr>
        <p:spPr>
          <a:xfrm>
            <a:off x="1221709" y="4258491"/>
            <a:ext cx="11723582" cy="36336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Wingdings" panose="05000000000000000000" pitchFamily="2" charset="2"/>
              <a:buChar char="ü"/>
            </a:pPr>
            <a:endParaRPr lang="en-US" sz="2800" b="1" dirty="0">
              <a:latin typeface="Century Gothic" panose="020B0502020202020204" pitchFamily="34" charset="0"/>
            </a:endParaRPr>
          </a:p>
          <a:p>
            <a:pPr algn="l"/>
            <a:endParaRPr lang="en-US" sz="2800" b="1" dirty="0">
              <a:latin typeface="Century Gothic" panose="020B0502020202020204" pitchFamily="34" charset="0"/>
            </a:endParaRPr>
          </a:p>
          <a:p>
            <a:pPr algn="l"/>
            <a:r>
              <a:rPr lang="en-US" sz="2800" b="1" dirty="0">
                <a:latin typeface="Century Gothic" panose="020B0502020202020204" pitchFamily="34" charset="0"/>
              </a:rPr>
              <a:t>“A Computational Narrative”   	</a:t>
            </a:r>
            <a:r>
              <a:rPr lang="en-US" sz="2400" dirty="0">
                <a:latin typeface="Century Gothic" panose="020B0502020202020204" pitchFamily="34" charset="0"/>
              </a:rPr>
              <a:t>Brian Granger (Co-creator)</a:t>
            </a:r>
          </a:p>
          <a:p>
            <a:pPr algn="l"/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entury Gothic" panose="020B0502020202020204" pitchFamily="34" charset="0"/>
              </a:rPr>
              <a:t>Document &amp; execute code                             </a:t>
            </a:r>
          </a:p>
          <a:p>
            <a:pPr marL="342900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entury Gothic" panose="020B0502020202020204" pitchFamily="34" charset="0"/>
              </a:rPr>
              <a:t>Embed text, dataviz, multimedia</a:t>
            </a:r>
          </a:p>
          <a:p>
            <a:pPr marL="342900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entury Gothic" panose="020B0502020202020204" pitchFamily="34" charset="0"/>
              </a:rPr>
              <a:t>Open-source</a:t>
            </a:r>
          </a:p>
          <a:p>
            <a:pPr marL="342900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entury Gothic" panose="020B0502020202020204" pitchFamily="34" charset="0"/>
              </a:rPr>
              <a:t>Free</a:t>
            </a:r>
          </a:p>
          <a:p>
            <a:pPr marL="342900" indent="-34290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entury Gothic" panose="020B0502020202020204" pitchFamily="34" charset="0"/>
              </a:rPr>
              <a:t>Interactive</a:t>
            </a:r>
          </a:p>
          <a:p>
            <a:pPr algn="l">
              <a:lnSpc>
                <a:spcPct val="110000"/>
              </a:lnSpc>
            </a:pPr>
            <a:endParaRPr lang="en-US" sz="2400" dirty="0">
              <a:latin typeface="Century Gothic" panose="020B0502020202020204" pitchFamily="34" charset="0"/>
            </a:endParaRPr>
          </a:p>
          <a:p>
            <a:pPr marL="514350" indent="-514350" algn="l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sz="2800" b="1" dirty="0">
              <a:latin typeface="Century Gothic" panose="020B0502020202020204" pitchFamily="34" charset="0"/>
            </a:endParaRPr>
          </a:p>
          <a:p>
            <a:pPr marL="514350" indent="-514350" algn="l">
              <a:lnSpc>
                <a:spcPct val="70000"/>
              </a:lnSpc>
              <a:buFont typeface="Wingdings" panose="05000000000000000000" pitchFamily="2" charset="2"/>
              <a:buChar char="ü"/>
            </a:pPr>
            <a:endParaRPr lang="en-US" sz="2800" b="1" dirty="0">
              <a:latin typeface="Century Gothic" panose="020B0502020202020204" pitchFamily="34" charset="0"/>
            </a:endParaRPr>
          </a:p>
          <a:p>
            <a:pPr marL="514350" indent="-514350" algn="l">
              <a:lnSpc>
                <a:spcPct val="70000"/>
              </a:lnSpc>
              <a:buFont typeface="Wingdings" panose="05000000000000000000" pitchFamily="2" charset="2"/>
              <a:buChar char="ü"/>
            </a:pPr>
            <a:endParaRPr lang="en-NZ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32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r="32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E9B8F-3790-460B-B08C-F180CED7C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630" y="401025"/>
            <a:ext cx="10780495" cy="1570037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entury Gothic" panose="020B0502020202020204" pitchFamily="34" charset="0"/>
              </a:rPr>
              <a:t>Who can use                 notebooks</a:t>
            </a:r>
            <a:r>
              <a:rPr lang="en-US" sz="4800" b="1" dirty="0">
                <a:latin typeface="Century Gothic" panose="020B0502020202020204" pitchFamily="34" charset="0"/>
              </a:rPr>
              <a:t>?</a:t>
            </a:r>
            <a:endParaRPr lang="en-NZ" sz="4800" b="1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083E98F2-9E2B-4AE6-8A6E-F8ED57230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929" y="324465"/>
            <a:ext cx="2225613" cy="25798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7A3601C-5D16-4DB2-9121-5BCDCBCACB21}"/>
              </a:ext>
            </a:extLst>
          </p:cNvPr>
          <p:cNvSpPr txBox="1">
            <a:spLocks/>
          </p:cNvSpPr>
          <p:nvPr/>
        </p:nvSpPr>
        <p:spPr>
          <a:xfrm>
            <a:off x="770866" y="3970949"/>
            <a:ext cx="5505243" cy="29480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Wingdings" panose="05000000000000000000" pitchFamily="2" charset="2"/>
              <a:buChar char="ü"/>
            </a:pPr>
            <a:endParaRPr lang="en-US" sz="2800" b="1" dirty="0">
              <a:latin typeface="Century Gothic" panose="020B0502020202020204" pitchFamily="34" charset="0"/>
            </a:endParaRPr>
          </a:p>
          <a:p>
            <a:pPr algn="l"/>
            <a:r>
              <a:rPr lang="en-US" sz="2800" b="1" dirty="0">
                <a:latin typeface="Century Gothic" panose="020B0502020202020204" pitchFamily="34" charset="0"/>
              </a:rPr>
              <a:t>Data | Science</a:t>
            </a:r>
          </a:p>
          <a:p>
            <a:pPr algn="l"/>
            <a:r>
              <a:rPr lang="en-US" sz="2800" b="1" dirty="0">
                <a:latin typeface="Century Gothic" panose="020B0502020202020204" pitchFamily="34" charset="0"/>
              </a:rPr>
              <a:t>Academia &amp; Industry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400" dirty="0">
                <a:latin typeface="Century Gothic" panose="020B0502020202020204" pitchFamily="34" charset="0"/>
              </a:rPr>
              <a:t>Statistical modelling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400" dirty="0">
                <a:latin typeface="Century Gothic" panose="020B0502020202020204" pitchFamily="34" charset="0"/>
              </a:rPr>
              <a:t>Data Science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400" dirty="0">
                <a:latin typeface="Century Gothic" panose="020B0502020202020204" pitchFamily="34" charset="0"/>
              </a:rPr>
              <a:t>Machine Learning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400" dirty="0">
                <a:latin typeface="Century Gothic" panose="020B0502020202020204" pitchFamily="34" charset="0"/>
              </a:rPr>
              <a:t>Scientific data analysis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400" dirty="0">
                <a:latin typeface="Century Gothic" panose="020B0502020202020204" pitchFamily="34" charset="0"/>
              </a:rPr>
              <a:t>Data Journalism</a:t>
            </a:r>
          </a:p>
          <a:p>
            <a:pPr algn="l">
              <a:lnSpc>
                <a:spcPct val="110000"/>
              </a:lnSpc>
            </a:pPr>
            <a:endParaRPr lang="en-US" sz="2800" b="1" dirty="0">
              <a:latin typeface="Century Gothic" panose="020B0502020202020204" pitchFamily="34" charset="0"/>
            </a:endParaRPr>
          </a:p>
          <a:p>
            <a:pPr marL="514350" indent="-514350" algn="l">
              <a:lnSpc>
                <a:spcPct val="70000"/>
              </a:lnSpc>
              <a:buFont typeface="Wingdings" panose="05000000000000000000" pitchFamily="2" charset="2"/>
              <a:buChar char="ü"/>
            </a:pPr>
            <a:endParaRPr lang="en-US" sz="2800" b="1" dirty="0">
              <a:latin typeface="Century Gothic" panose="020B0502020202020204" pitchFamily="34" charset="0"/>
            </a:endParaRPr>
          </a:p>
          <a:p>
            <a:pPr marL="514350" indent="-514350" algn="l">
              <a:lnSpc>
                <a:spcPct val="70000"/>
              </a:lnSpc>
              <a:buFont typeface="Wingdings" panose="05000000000000000000" pitchFamily="2" charset="2"/>
              <a:buChar char="ü"/>
            </a:pPr>
            <a:endParaRPr lang="en-NZ" sz="2800" b="1" dirty="0"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hlinkClick r:id="rId6"/>
            <a:extLst>
              <a:ext uri="{FF2B5EF4-FFF2-40B4-BE49-F238E27FC236}">
                <a16:creationId xmlns:a16="http://schemas.microsoft.com/office/drawing/2014/main" id="{FB362860-DB4C-4D89-A8DE-720D290C8A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438"/>
          <a:stretch/>
        </p:blipFill>
        <p:spPr>
          <a:xfrm>
            <a:off x="5880664" y="3472756"/>
            <a:ext cx="6032622" cy="306077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7DBDFE2-527D-46DD-A417-63E6927B0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94" y="2742619"/>
            <a:ext cx="6936818" cy="3969629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529E55-06CB-4AAE-8DE7-CBF11C761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11" y="2407292"/>
            <a:ext cx="6191908" cy="4385428"/>
          </a:xfrm>
          <a:prstGeom prst="rect">
            <a:avLst/>
          </a:prstGeom>
        </p:spPr>
      </p:pic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ED12B81C-87DC-4547-87AF-F23D4F3714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118" y="2596877"/>
            <a:ext cx="5892751" cy="4076560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59C1D1-C1B4-4D85-B1EA-17E50BB4C7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77" y="2504038"/>
            <a:ext cx="5478950" cy="4198680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5C57835A-DF13-474C-A744-230B8F9CE1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58" y="2623529"/>
            <a:ext cx="6896428" cy="41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1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r="7877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026" name="Picture 2" descr="Galileo GALILEI. Autograph notes on the satellites of Jupiter, 14–25  January 1611 – Paul Greer">
            <a:hlinkClick r:id="rId4"/>
            <a:extLst>
              <a:ext uri="{FF2B5EF4-FFF2-40B4-BE49-F238E27FC236}">
                <a16:creationId xmlns:a16="http://schemas.microsoft.com/office/drawing/2014/main" id="{56BFFD31-ABAC-4DAF-AEBC-C640506E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13" y="-51488"/>
            <a:ext cx="5076582" cy="690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89A3FB5E-E139-4A62-917A-EE3D6F7D4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631" y="401025"/>
            <a:ext cx="8668512" cy="1570037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entury Gothic" panose="020B0502020202020204" pitchFamily="34" charset="0"/>
              </a:rPr>
              <a:t>Why                  </a:t>
            </a:r>
            <a:r>
              <a:rPr lang="en-US" sz="4800" b="1" dirty="0">
                <a:latin typeface="Century Gothic" panose="020B0502020202020204" pitchFamily="34" charset="0"/>
              </a:rPr>
              <a:t>?</a:t>
            </a:r>
            <a:endParaRPr lang="en-NZ" sz="4800" b="1" dirty="0">
              <a:latin typeface="Century Gothic" panose="020B0502020202020204" pitchFamily="34" charset="0"/>
            </a:endParaRPr>
          </a:p>
        </p:txBody>
      </p:sp>
      <p:pic>
        <p:nvPicPr>
          <p:cNvPr id="47" name="Picture 46" descr="Logo, company nam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FD027E7C-4C59-4DE1-8CE3-173BA57EA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81" y="324465"/>
            <a:ext cx="2225613" cy="2579857"/>
          </a:xfrm>
          <a:prstGeom prst="rect">
            <a:avLst/>
          </a:prstGeom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C7DCA4F0-A6E3-4A36-94D8-688F1AA96C12}"/>
              </a:ext>
            </a:extLst>
          </p:cNvPr>
          <p:cNvGrpSpPr/>
          <p:nvPr/>
        </p:nvGrpSpPr>
        <p:grpSpPr>
          <a:xfrm>
            <a:off x="2379499" y="1956175"/>
            <a:ext cx="1283110" cy="3118951"/>
            <a:chOff x="2379499" y="1956175"/>
            <a:chExt cx="1283110" cy="3118951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4C9F9EEA-18B0-4F85-B58E-F3C54BEE625D}"/>
                </a:ext>
              </a:extLst>
            </p:cNvPr>
            <p:cNvGrpSpPr/>
            <p:nvPr/>
          </p:nvGrpSpPr>
          <p:grpSpPr>
            <a:xfrm>
              <a:off x="2379499" y="1956175"/>
              <a:ext cx="1283110" cy="3118951"/>
              <a:chOff x="665096" y="2257981"/>
              <a:chExt cx="1283110" cy="311895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DAECABF-7673-4B52-AE56-B3A9C71B7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073" y="2257981"/>
                <a:ext cx="0" cy="237297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 descr="Logo&#10;&#10;Description automatically generated">
                <a:extLst>
                  <a:ext uri="{FF2B5EF4-FFF2-40B4-BE49-F238E27FC236}">
                    <a16:creationId xmlns:a16="http://schemas.microsoft.com/office/drawing/2014/main" id="{1F9A62CC-59EB-406D-85EE-60649828F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096" y="4546920"/>
                <a:ext cx="1283110" cy="830012"/>
              </a:xfrm>
              <a:prstGeom prst="rect">
                <a:avLst/>
              </a:prstGeom>
            </p:spPr>
          </p:pic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6EAAEF1-46AF-4E48-99E8-D25804A26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3154" y="1983552"/>
              <a:ext cx="336349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6F70B1-ADE3-43F1-AB00-5EDE9978B498}"/>
              </a:ext>
            </a:extLst>
          </p:cNvPr>
          <p:cNvGrpSpPr/>
          <p:nvPr/>
        </p:nvGrpSpPr>
        <p:grpSpPr>
          <a:xfrm>
            <a:off x="3131054" y="1944640"/>
            <a:ext cx="2618047" cy="2034628"/>
            <a:chOff x="3131054" y="1944640"/>
            <a:chExt cx="2618047" cy="203462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7662B6-1E21-47C2-94C0-CD40ACC9BB54}"/>
                </a:ext>
              </a:extLst>
            </p:cNvPr>
            <p:cNvGrpSpPr/>
            <p:nvPr/>
          </p:nvGrpSpPr>
          <p:grpSpPr>
            <a:xfrm>
              <a:off x="3131054" y="1944640"/>
              <a:ext cx="2618047" cy="2034628"/>
              <a:chOff x="1571420" y="2223140"/>
              <a:chExt cx="2618047" cy="2034628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571596-A160-471D-9F43-9899E8E64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4473" y="2223140"/>
                <a:ext cx="0" cy="1251104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5B344F24-C312-430B-B026-CDD48B4ED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571420" y="3484484"/>
                <a:ext cx="2618047" cy="773284"/>
              </a:xfrm>
              <a:prstGeom prst="rect">
                <a:avLst/>
              </a:prstGeom>
            </p:spPr>
          </p:pic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E4E59A-F4E8-497C-BBE5-41EA1A6FE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8272" y="1971062"/>
              <a:ext cx="336349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6AF7100D-3BD2-440F-9375-AD7AB56E4E43}"/>
              </a:ext>
            </a:extLst>
          </p:cNvPr>
          <p:cNvGrpSpPr/>
          <p:nvPr/>
        </p:nvGrpSpPr>
        <p:grpSpPr>
          <a:xfrm>
            <a:off x="4115026" y="1989219"/>
            <a:ext cx="685015" cy="966591"/>
            <a:chOff x="4115026" y="1989219"/>
            <a:chExt cx="685015" cy="966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2AAD2F1-F8D8-4261-AAD0-D2B6D393B711}"/>
                </a:ext>
              </a:extLst>
            </p:cNvPr>
            <p:cNvGrpSpPr/>
            <p:nvPr/>
          </p:nvGrpSpPr>
          <p:grpSpPr>
            <a:xfrm>
              <a:off x="4115026" y="2080354"/>
              <a:ext cx="685015" cy="875456"/>
              <a:chOff x="2396401" y="2232261"/>
              <a:chExt cx="685015" cy="87545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BB0A475-DF3B-4230-97EA-30AADD9A8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46063" y="2232261"/>
                <a:ext cx="1" cy="389229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 descr="Logo, icon&#10;&#10;Description automatically generated">
                <a:extLst>
                  <a:ext uri="{FF2B5EF4-FFF2-40B4-BE49-F238E27FC236}">
                    <a16:creationId xmlns:a16="http://schemas.microsoft.com/office/drawing/2014/main" id="{6A2510C4-6409-4499-B99F-EF23C9DDD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6401" y="2576830"/>
                <a:ext cx="685015" cy="530887"/>
              </a:xfrm>
              <a:prstGeom prst="rect">
                <a:avLst/>
              </a:prstGeom>
            </p:spPr>
          </p:pic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44783D-A68F-4798-B3DE-C0C94FA19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9301" y="1989219"/>
              <a:ext cx="336349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A532B7D5-052F-40B5-9378-4D953AB3BF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1241" y="-25744"/>
            <a:ext cx="6497364" cy="69094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9027C1-DCDD-467A-96D4-18F6E97D16E5}"/>
              </a:ext>
            </a:extLst>
          </p:cNvPr>
          <p:cNvSpPr/>
          <p:nvPr/>
        </p:nvSpPr>
        <p:spPr>
          <a:xfrm>
            <a:off x="6351373" y="1186249"/>
            <a:ext cx="1636801" cy="1769561"/>
          </a:xfrm>
          <a:custGeom>
            <a:avLst/>
            <a:gdLst>
              <a:gd name="connsiteX0" fmla="*/ 0 w 1636801"/>
              <a:gd name="connsiteY0" fmla="*/ 0 h 1769561"/>
              <a:gd name="connsiteX1" fmla="*/ 1636801 w 1636801"/>
              <a:gd name="connsiteY1" fmla="*/ 0 h 1769561"/>
              <a:gd name="connsiteX2" fmla="*/ 1636801 w 1636801"/>
              <a:gd name="connsiteY2" fmla="*/ 1769561 h 1769561"/>
              <a:gd name="connsiteX3" fmla="*/ 0 w 1636801"/>
              <a:gd name="connsiteY3" fmla="*/ 1769561 h 1769561"/>
              <a:gd name="connsiteX4" fmla="*/ 0 w 1636801"/>
              <a:gd name="connsiteY4" fmla="*/ 0 h 176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6801" h="1769561" extrusionOk="0">
                <a:moveTo>
                  <a:pt x="0" y="0"/>
                </a:moveTo>
                <a:cubicBezTo>
                  <a:pt x="434088" y="-76618"/>
                  <a:pt x="996490" y="-107158"/>
                  <a:pt x="1636801" y="0"/>
                </a:cubicBezTo>
                <a:cubicBezTo>
                  <a:pt x="1554311" y="219052"/>
                  <a:pt x="1689417" y="1297583"/>
                  <a:pt x="1636801" y="1769561"/>
                </a:cubicBezTo>
                <a:cubicBezTo>
                  <a:pt x="1392075" y="1904478"/>
                  <a:pt x="752296" y="1703949"/>
                  <a:pt x="0" y="1769561"/>
                </a:cubicBezTo>
                <a:cubicBezTo>
                  <a:pt x="-53405" y="1101943"/>
                  <a:pt x="-112040" y="35363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9743"/>
            </a:solidFill>
            <a:extLst>
              <a:ext uri="{C807C97D-BFC1-408E-A445-0C87EB9F89A2}">
                <ask:lineSketchStyleProps xmlns:ask="http://schemas.microsoft.com/office/drawing/2018/sketchyshapes" sd="27449742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0" name="Picture 29" descr="Whoops! | Super Easy, Barely An Inconvenience! - Ryan George">
            <a:extLst>
              <a:ext uri="{FF2B5EF4-FFF2-40B4-BE49-F238E27FC236}">
                <a16:creationId xmlns:a16="http://schemas.microsoft.com/office/drawing/2014/main" id="{A335E9B0-4D35-46D1-978C-36F9529DC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3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35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3" t="36105" r="1543" b="11235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3884096" y="2099499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0" name="Picture 19">
            <a:hlinkClick r:id="rId4"/>
            <a:extLst>
              <a:ext uri="{FF2B5EF4-FFF2-40B4-BE49-F238E27FC236}">
                <a16:creationId xmlns:a16="http://schemas.microsoft.com/office/drawing/2014/main" id="{56CBADE3-063A-4B15-8BD8-478FDD21D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007699"/>
            <a:ext cx="12192000" cy="449780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45B883C7-C331-4778-BDA7-DB542ADEF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61" y="27808"/>
            <a:ext cx="8668512" cy="1570037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entury Gothic" panose="020B0502020202020204" pitchFamily="34" charset="0"/>
              </a:rPr>
              <a:t>Where </a:t>
            </a:r>
            <a:r>
              <a:rPr lang="en-US" sz="4800" b="1" dirty="0">
                <a:latin typeface="Century Gothic" panose="020B0502020202020204" pitchFamily="34" charset="0"/>
              </a:rPr>
              <a:t>?</a:t>
            </a:r>
            <a:endParaRPr lang="en-NZ" sz="48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58EEF2B5-F372-49E7-A69E-C399BF2FB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758" y="409854"/>
            <a:ext cx="479361" cy="55565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95F5ED7-52C5-4727-AA04-3420254DD598}"/>
              </a:ext>
            </a:extLst>
          </p:cNvPr>
          <p:cNvSpPr txBox="1">
            <a:spLocks/>
          </p:cNvSpPr>
          <p:nvPr/>
        </p:nvSpPr>
        <p:spPr>
          <a:xfrm>
            <a:off x="6044090" y="4456084"/>
            <a:ext cx="3404046" cy="9942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2400" b="1" dirty="0">
                <a:solidFill>
                  <a:schemeClr val="bg1"/>
                </a:solidFill>
                <a:highlight>
                  <a:srgbClr val="FFFFFF"/>
                </a:highlight>
                <a:latin typeface="Arial Nova" panose="020B0504020202020204" pitchFamily="34" charset="0"/>
                <a:hlinkClick r:id="rId8"/>
              </a:rPr>
              <a:t>https://jupyter.org/try</a:t>
            </a:r>
            <a:endParaRPr lang="en-NZ" sz="2400" b="1" dirty="0">
              <a:solidFill>
                <a:schemeClr val="bg1"/>
              </a:solidFill>
              <a:highlight>
                <a:srgbClr val="FFFFFF"/>
              </a:highlight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556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9" t="6502" r="1859" b="40838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3884096" y="2099499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5B883C7-C331-4778-BDA7-DB542ADEF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61" y="27808"/>
            <a:ext cx="8668512" cy="1570037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entury Gothic" panose="020B0502020202020204" pitchFamily="34" charset="0"/>
              </a:rPr>
              <a:t>Where </a:t>
            </a:r>
            <a:r>
              <a:rPr lang="en-US" sz="4800" b="1" dirty="0">
                <a:latin typeface="Century Gothic" panose="020B0502020202020204" pitchFamily="34" charset="0"/>
              </a:rPr>
              <a:t>?</a:t>
            </a:r>
            <a:endParaRPr lang="en-NZ" sz="4800" b="1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Anaconda (Python distribution) - Wikipedia">
            <a:hlinkClick r:id="rId4"/>
            <a:extLst>
              <a:ext uri="{FF2B5EF4-FFF2-40B4-BE49-F238E27FC236}">
                <a16:creationId xmlns:a16="http://schemas.microsoft.com/office/drawing/2014/main" id="{A03AF899-BD1A-47B5-968E-6B014A1D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339" y="1986907"/>
            <a:ext cx="3016120" cy="150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ff Kagan: Can New IBM CEO Re-Ignite Watson AI Growth? | Equities News">
            <a:extLst>
              <a:ext uri="{FF2B5EF4-FFF2-40B4-BE49-F238E27FC236}">
                <a16:creationId xmlns:a16="http://schemas.microsoft.com/office/drawing/2014/main" id="{B8EA3CB2-27C7-4311-8AB4-EDBAE2439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938" y="1679281"/>
            <a:ext cx="3266576" cy="137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Git extension for JupyterLab | LaptrinhX">
            <a:extLst>
              <a:ext uri="{FF2B5EF4-FFF2-40B4-BE49-F238E27FC236}">
                <a16:creationId xmlns:a16="http://schemas.microsoft.com/office/drawing/2014/main" id="{78481D45-B00A-4855-BACA-8D6F8E545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t="5326" r="5977" b="5326"/>
          <a:stretch/>
        </p:blipFill>
        <p:spPr bwMode="auto">
          <a:xfrm>
            <a:off x="1235467" y="2065771"/>
            <a:ext cx="1116049" cy="11405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aggle - Wikipedia">
            <a:extLst>
              <a:ext uri="{FF2B5EF4-FFF2-40B4-BE49-F238E27FC236}">
                <a16:creationId xmlns:a16="http://schemas.microsoft.com/office/drawing/2014/main" id="{7D30C86A-39AB-46EB-8B49-F5CB82BD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47" y="4734698"/>
            <a:ext cx="2574387" cy="9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implest way to Open files from Google Drive in Google Colab - ML Book -  Medium">
            <a:extLst>
              <a:ext uri="{FF2B5EF4-FFF2-40B4-BE49-F238E27FC236}">
                <a16:creationId xmlns:a16="http://schemas.microsoft.com/office/drawing/2014/main" id="{900CF355-A6C4-4A12-967B-5CED6AF4E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47" y="4249956"/>
            <a:ext cx="3933602" cy="173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260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9" t="6502" r="1859" b="40838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3884096" y="2099499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5B883C7-C331-4778-BDA7-DB542ADEF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061" y="27808"/>
            <a:ext cx="8668512" cy="1570037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entury Gothic" panose="020B0502020202020204" pitchFamily="34" charset="0"/>
              </a:rPr>
              <a:t>Where </a:t>
            </a:r>
            <a:r>
              <a:rPr lang="en-US" sz="4800" b="1" dirty="0">
                <a:latin typeface="Century Gothic" panose="020B0502020202020204" pitchFamily="34" charset="0"/>
              </a:rPr>
              <a:t>?</a:t>
            </a:r>
            <a:endParaRPr lang="en-NZ" sz="48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9FA13-9BED-4C6A-8694-B1615647C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335" y="1597845"/>
            <a:ext cx="8399216" cy="3946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7BB839-FD8E-40B9-A20B-4B014EAB3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5" r="-1" b="21047"/>
          <a:stretch/>
        </p:blipFill>
        <p:spPr>
          <a:xfrm>
            <a:off x="4546985" y="2978707"/>
            <a:ext cx="7666350" cy="38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63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1" b="2366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3884096" y="2099499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B8850F-B619-498F-AA7C-FC6E04C8112C}"/>
              </a:ext>
            </a:extLst>
          </p:cNvPr>
          <p:cNvSpPr txBox="1">
            <a:spLocks/>
          </p:cNvSpPr>
          <p:nvPr/>
        </p:nvSpPr>
        <p:spPr>
          <a:xfrm>
            <a:off x="577991" y="716132"/>
            <a:ext cx="11036005" cy="10449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Century Gothic" panose="020B0502020202020204" pitchFamily="34" charset="0"/>
              </a:rPr>
              <a:t>Building </a:t>
            </a:r>
          </a:p>
          <a:p>
            <a:pPr algn="l"/>
            <a:r>
              <a:rPr lang="en-US" sz="4800" dirty="0">
                <a:latin typeface="Century Gothic" panose="020B0502020202020204" pitchFamily="34" charset="0"/>
              </a:rPr>
              <a:t>a </a:t>
            </a:r>
            <a:r>
              <a:rPr lang="en-US" sz="4800" b="1" dirty="0">
                <a:latin typeface="Century Gothic" panose="020B0502020202020204" pitchFamily="34" charset="0"/>
              </a:rPr>
              <a:t>story</a:t>
            </a:r>
            <a:endParaRPr lang="en-NZ" sz="4800" b="1" dirty="0">
              <a:latin typeface="Arial Nova" panose="020B05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37B9E5-863C-43B3-AD28-E244AE5F11B5}"/>
              </a:ext>
            </a:extLst>
          </p:cNvPr>
          <p:cNvSpPr txBox="1">
            <a:spLocks/>
          </p:cNvSpPr>
          <p:nvPr/>
        </p:nvSpPr>
        <p:spPr>
          <a:xfrm>
            <a:off x="640910" y="3546581"/>
            <a:ext cx="7769479" cy="2400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70000"/>
              </a:lnSpc>
            </a:pPr>
            <a:r>
              <a:rPr lang="en-NZ" sz="2800" b="1" dirty="0">
                <a:latin typeface="Century Gothic" panose="020B0502020202020204" pitchFamily="34" charset="0"/>
              </a:rPr>
              <a:t>Your Audience</a:t>
            </a: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NZ" sz="2800" dirty="0">
                <a:latin typeface="Century Gothic" panose="020B0502020202020204" pitchFamily="34" charset="0"/>
              </a:rPr>
              <a:t>You…</a:t>
            </a: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NZ" sz="2800" i="1" dirty="0">
                <a:latin typeface="Century Gothic" panose="020B0502020202020204" pitchFamily="34" charset="0"/>
              </a:rPr>
              <a:t>Trust me, </a:t>
            </a:r>
          </a:p>
          <a:p>
            <a:pPr algn="l">
              <a:lnSpc>
                <a:spcPct val="70000"/>
              </a:lnSpc>
            </a:pPr>
            <a:r>
              <a:rPr lang="en-NZ" sz="2800" b="1" i="1" dirty="0">
                <a:latin typeface="Century Gothic" panose="020B0502020202020204" pitchFamily="34" charset="0"/>
              </a:rPr>
              <a:t>You </a:t>
            </a:r>
          </a:p>
          <a:p>
            <a:pPr algn="l">
              <a:lnSpc>
                <a:spcPct val="70000"/>
              </a:lnSpc>
            </a:pPr>
            <a:r>
              <a:rPr lang="en-NZ" sz="2800" b="1" i="1" dirty="0">
                <a:latin typeface="Century Gothic" panose="020B0502020202020204" pitchFamily="34" charset="0"/>
              </a:rPr>
              <a:t>Will</a:t>
            </a:r>
          </a:p>
          <a:p>
            <a:pPr algn="l">
              <a:lnSpc>
                <a:spcPct val="70000"/>
              </a:lnSpc>
            </a:pPr>
            <a:r>
              <a:rPr lang="en-NZ" sz="2800" b="1" i="1" dirty="0">
                <a:latin typeface="Century Gothic" panose="020B0502020202020204" pitchFamily="34" charset="0"/>
              </a:rPr>
              <a:t>Not</a:t>
            </a:r>
          </a:p>
          <a:p>
            <a:pPr algn="l">
              <a:lnSpc>
                <a:spcPct val="70000"/>
              </a:lnSpc>
            </a:pPr>
            <a:r>
              <a:rPr lang="en-NZ" sz="2800" b="1" i="1" dirty="0">
                <a:latin typeface="Century Gothic" panose="020B0502020202020204" pitchFamily="34" charset="0"/>
              </a:rPr>
              <a:t>remember!</a:t>
            </a:r>
            <a:endParaRPr lang="en-NZ" sz="2800" i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13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AB2F3-BE7E-46A6-A4B8-775E3846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1" b="23661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E541-558F-461B-97C2-00F4CA169260}"/>
              </a:ext>
            </a:extLst>
          </p:cNvPr>
          <p:cNvSpPr/>
          <p:nvPr/>
        </p:nvSpPr>
        <p:spPr>
          <a:xfrm>
            <a:off x="3884096" y="2099499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75BE-111D-4B00-81D1-3F6E53E4D80C}"/>
              </a:ext>
            </a:extLst>
          </p:cNvPr>
          <p:cNvSpPr/>
          <p:nvPr/>
        </p:nvSpPr>
        <p:spPr>
          <a:xfrm>
            <a:off x="278714" y="4515975"/>
            <a:ext cx="4222625" cy="8403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449AF-6A3A-4A3E-B4ED-E48040BEF923}"/>
              </a:ext>
            </a:extLst>
          </p:cNvPr>
          <p:cNvSpPr/>
          <p:nvPr/>
        </p:nvSpPr>
        <p:spPr>
          <a:xfrm>
            <a:off x="250723" y="324465"/>
            <a:ext cx="1283109" cy="53655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B8850F-B619-498F-AA7C-FC6E04C8112C}"/>
              </a:ext>
            </a:extLst>
          </p:cNvPr>
          <p:cNvSpPr txBox="1">
            <a:spLocks/>
          </p:cNvSpPr>
          <p:nvPr/>
        </p:nvSpPr>
        <p:spPr>
          <a:xfrm>
            <a:off x="577991" y="716132"/>
            <a:ext cx="11036005" cy="10449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Century Gothic" panose="020B0502020202020204" pitchFamily="34" charset="0"/>
              </a:rPr>
              <a:t>Building </a:t>
            </a:r>
          </a:p>
          <a:p>
            <a:pPr algn="l"/>
            <a:r>
              <a:rPr lang="en-US" sz="4800" dirty="0">
                <a:latin typeface="Century Gothic" panose="020B0502020202020204" pitchFamily="34" charset="0"/>
              </a:rPr>
              <a:t>a </a:t>
            </a:r>
            <a:r>
              <a:rPr lang="en-US" sz="4800" b="1" dirty="0">
                <a:latin typeface="Century Gothic" panose="020B0502020202020204" pitchFamily="34" charset="0"/>
              </a:rPr>
              <a:t>story</a:t>
            </a:r>
            <a:endParaRPr lang="en-NZ" sz="4800" b="1" dirty="0">
              <a:latin typeface="Arial Nova" panose="020B05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37B9E5-863C-43B3-AD28-E244AE5F11B5}"/>
              </a:ext>
            </a:extLst>
          </p:cNvPr>
          <p:cNvSpPr txBox="1">
            <a:spLocks/>
          </p:cNvSpPr>
          <p:nvPr/>
        </p:nvSpPr>
        <p:spPr>
          <a:xfrm>
            <a:off x="573929" y="4132656"/>
            <a:ext cx="7769479" cy="2400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70000"/>
              </a:lnSpc>
            </a:pPr>
            <a:r>
              <a:rPr lang="en-NZ" sz="2800" b="1" dirty="0">
                <a:latin typeface="Century Gothic" panose="020B0502020202020204" pitchFamily="34" charset="0"/>
              </a:rPr>
              <a:t>Audience</a:t>
            </a: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NZ" sz="2800" dirty="0">
                <a:latin typeface="Century Gothic" panose="020B0502020202020204" pitchFamily="34" charset="0"/>
              </a:rPr>
              <a:t>- Other researchers</a:t>
            </a:r>
          </a:p>
          <a:p>
            <a:pPr algn="l">
              <a:lnSpc>
                <a:spcPct val="70000"/>
              </a:lnSpc>
            </a:pPr>
            <a:endParaRPr lang="en-NZ" sz="2800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NZ" sz="2800" dirty="0">
                <a:latin typeface="Century Gothic" panose="020B0502020202020204" pitchFamily="34" charset="0"/>
              </a:rPr>
              <a:t>- Stakeholders</a:t>
            </a:r>
          </a:p>
          <a:p>
            <a:pPr algn="l">
              <a:lnSpc>
                <a:spcPct val="70000"/>
              </a:lnSpc>
            </a:pPr>
            <a:endParaRPr lang="en-NZ" sz="2800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r>
              <a:rPr lang="en-NZ" sz="2800" dirty="0">
                <a:latin typeface="Century Gothic" panose="020B0502020202020204" pitchFamily="34" charset="0"/>
              </a:rPr>
              <a:t>- Successors?</a:t>
            </a: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  <a:p>
            <a:pPr algn="l">
              <a:lnSpc>
                <a:spcPct val="70000"/>
              </a:lnSpc>
            </a:pPr>
            <a:endParaRPr lang="en-NZ" sz="2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48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10684</TotalTime>
  <Words>355</Words>
  <Application>Microsoft Office PowerPoint</Application>
  <PresentationFormat>Widescreen</PresentationFormat>
  <Paragraphs>108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Nova</vt:lpstr>
      <vt:lpstr>Calibri</vt:lpstr>
      <vt:lpstr>Calibri Light</vt:lpstr>
      <vt:lpstr>Century Gothic</vt:lpstr>
      <vt:lpstr>Harding</vt:lpstr>
      <vt:lpstr>Wingdings</vt:lpstr>
      <vt:lpstr>Office Theme</vt:lpstr>
      <vt:lpstr>Data Analysis with Jupyter Notebooks</vt:lpstr>
      <vt:lpstr>What are                notebooks?</vt:lpstr>
      <vt:lpstr>Who can use                 notebooks?</vt:lpstr>
      <vt:lpstr>Why                  ?</vt:lpstr>
      <vt:lpstr>Where ?</vt:lpstr>
      <vt:lpstr>Where ?</vt:lpstr>
      <vt:lpstr>Where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Thank you!</vt:lpstr>
      <vt:lpstr>Appendix | Terms &amp; Tools</vt:lpstr>
      <vt:lpstr>Some useful terms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with Jupyter Notebooks</dc:title>
  <dc:creator>Konstantina V</dc:creator>
  <cp:lastModifiedBy>Konstantina V</cp:lastModifiedBy>
  <cp:revision>87</cp:revision>
  <dcterms:created xsi:type="dcterms:W3CDTF">2020-11-16T01:08:57Z</dcterms:created>
  <dcterms:modified xsi:type="dcterms:W3CDTF">2020-11-24T20:52:31Z</dcterms:modified>
</cp:coreProperties>
</file>